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63" r:id="rId2"/>
    <p:sldId id="269" r:id="rId3"/>
    <p:sldId id="259" r:id="rId4"/>
    <p:sldId id="260" r:id="rId5"/>
    <p:sldId id="261" r:id="rId6"/>
    <p:sldId id="267" r:id="rId7"/>
    <p:sldId id="262" r:id="rId8"/>
    <p:sldId id="265" r:id="rId9"/>
    <p:sldId id="271" r:id="rId10"/>
    <p:sldId id="272"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D99"/>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B14FE-F057-4F63-830F-91D513C64FBB}" type="datetimeFigureOut">
              <a:rPr lang="ru-RU" smtClean="0"/>
              <a:pPr/>
              <a:t>30.05.2019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DB4D37-20F4-4E80-9F5B-2604C5A440E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ADB4D37-20F4-4E80-9F5B-2604C5A440EE}"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30.05.2019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30.05.2019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30.05.2019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30.05.2019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429000"/>
            <a:ext cx="8643966" cy="2571768"/>
          </a:xfrm>
        </p:spPr>
        <p:txBody>
          <a:bodyPr>
            <a:normAutofit/>
          </a:bodyPr>
          <a:lstStyle/>
          <a:p>
            <a:pPr algn="r">
              <a:buNone/>
            </a:pPr>
            <a:endParaRPr lang="en-US" sz="2800" b="1" dirty="0" smtClean="0">
              <a:latin typeface="Times New Roman" pitchFamily="18" charset="0"/>
              <a:cs typeface="Times New Roman" pitchFamily="18" charset="0"/>
            </a:endParaRPr>
          </a:p>
          <a:p>
            <a:pPr algn="r">
              <a:buNone/>
            </a:pPr>
            <a:r>
              <a:rPr lang="en-US" sz="2800" b="1" dirty="0" smtClean="0">
                <a:latin typeface="Times New Roman" pitchFamily="18" charset="0"/>
                <a:cs typeface="Times New Roman" pitchFamily="18" charset="0"/>
              </a:rPr>
              <a:t>East Siberia State University of Technology and Management</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(ESSUTM)</a:t>
            </a:r>
          </a:p>
          <a:p>
            <a:pPr algn="r">
              <a:buNone/>
            </a:pPr>
            <a:r>
              <a:rPr lang="en-US" dirty="0" smtClean="0"/>
              <a:t>http://www.esstu.ru</a:t>
            </a:r>
            <a:endParaRPr lang="ru-RU" dirty="0" smtClean="0"/>
          </a:p>
          <a:p>
            <a:endParaRPr lang="ru-RU" dirty="0"/>
          </a:p>
        </p:txBody>
      </p:sp>
      <p:pic>
        <p:nvPicPr>
          <p:cNvPr id="4" name="Picture 3" descr="C:\Documents and Settings\Администратор\Рабочий стол\Ve4MLHx5RVA.jpg"/>
          <p:cNvPicPr>
            <a:picLocks noChangeAspect="1" noChangeArrowheads="1"/>
          </p:cNvPicPr>
          <p:nvPr/>
        </p:nvPicPr>
        <p:blipFill>
          <a:blip r:embed="rId3"/>
          <a:srcRect l="27202" t="23691" r="28416" b="52609"/>
          <a:stretch>
            <a:fillRect/>
          </a:stretch>
        </p:blipFill>
        <p:spPr bwMode="auto">
          <a:xfrm>
            <a:off x="6286512" y="1142984"/>
            <a:ext cx="2214578" cy="2000264"/>
          </a:xfrm>
          <a:prstGeom prst="rect">
            <a:avLst/>
          </a:prstGeom>
          <a:noFill/>
        </p:spPr>
      </p:pic>
      <p:pic>
        <p:nvPicPr>
          <p:cNvPr id="5" name="Picture 2" descr="https://scontent.xx.fbcdn.net/hphotos-xft1/v/t1.0-9/1557641_615823481805734_279375530_n.jpg?oh=28736e19a3e436f6a66a38b841600c6d&amp;oe=566AEA64"/>
          <p:cNvPicPr>
            <a:picLocks noChangeAspect="1" noChangeArrowheads="1"/>
          </p:cNvPicPr>
          <p:nvPr/>
        </p:nvPicPr>
        <p:blipFill>
          <a:blip r:embed="rId4"/>
          <a:srcRect/>
          <a:stretch>
            <a:fillRect/>
          </a:stretch>
        </p:blipFill>
        <p:spPr bwMode="auto">
          <a:xfrm>
            <a:off x="0" y="1142984"/>
            <a:ext cx="5459412" cy="274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normAutofit/>
          </a:bodyPr>
          <a:lstStyle/>
          <a:p>
            <a:pPr algn="ctr"/>
            <a:r>
              <a:rPr lang="en-US" dirty="0" smtClean="0"/>
              <a:t>Students’ life</a:t>
            </a:r>
            <a:endParaRPr lang="ru-RU" dirty="0"/>
          </a:p>
        </p:txBody>
      </p:sp>
      <p:pic>
        <p:nvPicPr>
          <p:cNvPr id="26626" name="Picture 2" descr="C:\Documents and Settings\Администратор\Мои документы\Мои рисунки\file482529.jpg"/>
          <p:cNvPicPr>
            <a:picLocks noGrp="1" noChangeAspect="1" noChangeArrowheads="1"/>
          </p:cNvPicPr>
          <p:nvPr>
            <p:ph idx="1"/>
          </p:nvPr>
        </p:nvPicPr>
        <p:blipFill>
          <a:blip r:embed="rId2" cstate="print"/>
          <a:srcRect/>
          <a:stretch>
            <a:fillRect/>
          </a:stretch>
        </p:blipFill>
        <p:spPr bwMode="auto">
          <a:xfrm>
            <a:off x="0" y="1357298"/>
            <a:ext cx="3286085" cy="2143140"/>
          </a:xfrm>
          <a:prstGeom prst="rect">
            <a:avLst/>
          </a:prstGeom>
          <a:ln>
            <a:noFill/>
          </a:ln>
          <a:effectLst>
            <a:softEdge rad="112500"/>
          </a:effectLst>
        </p:spPr>
      </p:pic>
      <p:pic>
        <p:nvPicPr>
          <p:cNvPr id="26627" name="Picture 3"/>
          <p:cNvPicPr>
            <a:picLocks noChangeAspect="1" noChangeArrowheads="1"/>
          </p:cNvPicPr>
          <p:nvPr/>
        </p:nvPicPr>
        <p:blipFill>
          <a:blip r:embed="rId3" cstate="print"/>
          <a:srcRect/>
          <a:stretch>
            <a:fillRect/>
          </a:stretch>
        </p:blipFill>
        <p:spPr bwMode="auto">
          <a:xfrm>
            <a:off x="6357950" y="1428736"/>
            <a:ext cx="2786050" cy="2000264"/>
          </a:xfrm>
          <a:prstGeom prst="rect">
            <a:avLst/>
          </a:prstGeom>
          <a:ln>
            <a:noFill/>
          </a:ln>
          <a:effectLst>
            <a:softEdge rad="112500"/>
          </a:effectLst>
        </p:spPr>
      </p:pic>
      <p:pic>
        <p:nvPicPr>
          <p:cNvPr id="26631" name="Picture 7" descr="https://pp.vk.me/c617527/v617527062/6e93/N0T-Q6Czmo8.jpg"/>
          <p:cNvPicPr>
            <a:picLocks noChangeAspect="1" noChangeArrowheads="1"/>
          </p:cNvPicPr>
          <p:nvPr/>
        </p:nvPicPr>
        <p:blipFill>
          <a:blip r:embed="rId4" cstate="print"/>
          <a:srcRect/>
          <a:stretch>
            <a:fillRect/>
          </a:stretch>
        </p:blipFill>
        <p:spPr bwMode="auto">
          <a:xfrm>
            <a:off x="6000760" y="3357562"/>
            <a:ext cx="2966089" cy="1976621"/>
          </a:xfrm>
          <a:prstGeom prst="rect">
            <a:avLst/>
          </a:prstGeom>
          <a:ln>
            <a:noFill/>
          </a:ln>
          <a:effectLst>
            <a:softEdge rad="112500"/>
          </a:effectLst>
        </p:spPr>
      </p:pic>
      <p:pic>
        <p:nvPicPr>
          <p:cNvPr id="26637" name="Picture 13" descr="https://pp.vk.me/c619919/v619919062/14825/QuJhGn5j7nY.jpg"/>
          <p:cNvPicPr>
            <a:picLocks noChangeAspect="1" noChangeArrowheads="1"/>
          </p:cNvPicPr>
          <p:nvPr/>
        </p:nvPicPr>
        <p:blipFill>
          <a:blip r:embed="rId5" cstate="print"/>
          <a:srcRect/>
          <a:stretch>
            <a:fillRect/>
          </a:stretch>
        </p:blipFill>
        <p:spPr bwMode="auto">
          <a:xfrm>
            <a:off x="0" y="5357826"/>
            <a:ext cx="1785950" cy="1500174"/>
          </a:xfrm>
          <a:prstGeom prst="rect">
            <a:avLst/>
          </a:prstGeom>
          <a:ln>
            <a:noFill/>
          </a:ln>
          <a:effectLst>
            <a:outerShdw blurRad="292100" dist="139700" dir="2700000" algn="tl" rotWithShape="0">
              <a:srgbClr val="333333">
                <a:alpha val="65000"/>
              </a:srgbClr>
            </a:outerShdw>
          </a:effectLst>
        </p:spPr>
      </p:pic>
      <p:pic>
        <p:nvPicPr>
          <p:cNvPr id="13" name="Рисунок 12" descr="C:\Documents and Settings\Администратор\Рабочий стол\DSC00399.JPG"/>
          <p:cNvPicPr/>
          <p:nvPr/>
        </p:nvPicPr>
        <p:blipFill>
          <a:blip r:embed="rId6" cstate="print"/>
          <a:srcRect/>
          <a:stretch>
            <a:fillRect/>
          </a:stretch>
        </p:blipFill>
        <p:spPr bwMode="auto">
          <a:xfrm>
            <a:off x="6072198" y="5214950"/>
            <a:ext cx="1857388" cy="1643050"/>
          </a:xfrm>
          <a:prstGeom prst="rect">
            <a:avLst/>
          </a:prstGeom>
          <a:ln>
            <a:noFill/>
          </a:ln>
          <a:effectLst>
            <a:softEdge rad="112500"/>
          </a:effectLst>
        </p:spPr>
      </p:pic>
      <p:pic>
        <p:nvPicPr>
          <p:cNvPr id="14" name="Рисунок 13" descr="C:\Documents and Settings\Администратор\Рабочий стол\журнал регистрации\AAFIKli0At0 (1).jpg"/>
          <p:cNvPicPr/>
          <p:nvPr/>
        </p:nvPicPr>
        <p:blipFill>
          <a:blip r:embed="rId7" cstate="print"/>
          <a:srcRect/>
          <a:stretch>
            <a:fillRect/>
          </a:stretch>
        </p:blipFill>
        <p:spPr bwMode="auto">
          <a:xfrm>
            <a:off x="3000364" y="3357562"/>
            <a:ext cx="3143272" cy="2000263"/>
          </a:xfrm>
          <a:prstGeom prst="rect">
            <a:avLst/>
          </a:prstGeom>
          <a:ln>
            <a:noFill/>
          </a:ln>
          <a:effectLst>
            <a:softEdge rad="112500"/>
          </a:effectLst>
        </p:spPr>
      </p:pic>
      <p:pic>
        <p:nvPicPr>
          <p:cNvPr id="15" name="Рисунок 14" descr="C:\Documents and Settings\Администратор\Рабочий стол\журнал регистрации\Sena186Iomw.jpg"/>
          <p:cNvPicPr/>
          <p:nvPr/>
        </p:nvPicPr>
        <p:blipFill>
          <a:blip r:embed="rId8" cstate="print"/>
          <a:srcRect/>
          <a:stretch>
            <a:fillRect/>
          </a:stretch>
        </p:blipFill>
        <p:spPr bwMode="auto">
          <a:xfrm>
            <a:off x="3714744" y="5214950"/>
            <a:ext cx="2286016" cy="1643050"/>
          </a:xfrm>
          <a:prstGeom prst="rect">
            <a:avLst/>
          </a:prstGeom>
          <a:ln>
            <a:noFill/>
          </a:ln>
          <a:effectLst>
            <a:softEdge rad="112500"/>
          </a:effectLst>
        </p:spPr>
      </p:pic>
      <p:pic>
        <p:nvPicPr>
          <p:cNvPr id="26638" name="Picture 14"/>
          <p:cNvPicPr>
            <a:picLocks noChangeAspect="1" noChangeArrowheads="1"/>
          </p:cNvPicPr>
          <p:nvPr/>
        </p:nvPicPr>
        <p:blipFill>
          <a:blip r:embed="rId9" cstate="print"/>
          <a:srcRect/>
          <a:stretch>
            <a:fillRect/>
          </a:stretch>
        </p:blipFill>
        <p:spPr bwMode="auto">
          <a:xfrm>
            <a:off x="3214678" y="1428736"/>
            <a:ext cx="3222222" cy="2143140"/>
          </a:xfrm>
          <a:prstGeom prst="rect">
            <a:avLst/>
          </a:prstGeom>
          <a:ln>
            <a:noFill/>
          </a:ln>
          <a:effectLst>
            <a:softEdge rad="112500"/>
          </a:effectLst>
        </p:spPr>
      </p:pic>
      <p:pic>
        <p:nvPicPr>
          <p:cNvPr id="17" name="Рисунок 16" descr="C:\Documents and Settings\Администратор\Рабочий стол\журнал регистрации\BIVjHzLGlK4 (1).jpg"/>
          <p:cNvPicPr/>
          <p:nvPr/>
        </p:nvPicPr>
        <p:blipFill>
          <a:blip r:embed="rId10" cstate="print"/>
          <a:srcRect/>
          <a:stretch>
            <a:fillRect/>
          </a:stretch>
        </p:blipFill>
        <p:spPr bwMode="auto">
          <a:xfrm>
            <a:off x="1857356" y="5357826"/>
            <a:ext cx="1928826" cy="1500174"/>
          </a:xfrm>
          <a:prstGeom prst="rect">
            <a:avLst/>
          </a:prstGeom>
          <a:ln>
            <a:noFill/>
          </a:ln>
          <a:effectLst>
            <a:softEdge rad="112500"/>
          </a:effectLst>
        </p:spPr>
      </p:pic>
      <p:pic>
        <p:nvPicPr>
          <p:cNvPr id="18" name="Рисунок 17" descr="C:\Documents and Settings\Администратор\Рабочий стол\для Бекетовой Т.С\X9nvbCgP7f8.jpg"/>
          <p:cNvPicPr/>
          <p:nvPr/>
        </p:nvPicPr>
        <p:blipFill>
          <a:blip r:embed="rId11" cstate="print"/>
          <a:srcRect/>
          <a:stretch>
            <a:fillRect/>
          </a:stretch>
        </p:blipFill>
        <p:spPr bwMode="auto">
          <a:xfrm>
            <a:off x="7834848" y="5357826"/>
            <a:ext cx="1309152" cy="1357322"/>
          </a:xfrm>
          <a:prstGeom prst="rect">
            <a:avLst/>
          </a:prstGeom>
          <a:ln>
            <a:noFill/>
          </a:ln>
          <a:effectLst>
            <a:softEdge rad="112500"/>
          </a:effectLst>
        </p:spPr>
      </p:pic>
      <p:pic>
        <p:nvPicPr>
          <p:cNvPr id="26640" name="Picture 16" descr="https://pp.vk.me/c620718/v620718062/d46c/ZbEZU37a8Bg.jpg"/>
          <p:cNvPicPr>
            <a:picLocks noChangeAspect="1" noChangeArrowheads="1"/>
          </p:cNvPicPr>
          <p:nvPr/>
        </p:nvPicPr>
        <p:blipFill>
          <a:blip r:embed="rId12"/>
          <a:srcRect/>
          <a:stretch>
            <a:fillRect/>
          </a:stretch>
        </p:blipFill>
        <p:spPr bwMode="auto">
          <a:xfrm>
            <a:off x="142844" y="3429000"/>
            <a:ext cx="2749115" cy="18573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lstStyle/>
          <a:p>
            <a:r>
              <a:rPr lang="en-US" dirty="0" smtClean="0"/>
              <a:t>Republic of </a:t>
            </a:r>
            <a:r>
              <a:rPr lang="en-US" dirty="0" err="1" smtClean="0"/>
              <a:t>Buryatia</a:t>
            </a:r>
            <a:endParaRPr lang="ru-RU" dirty="0"/>
          </a:p>
        </p:txBody>
      </p:sp>
      <p:pic>
        <p:nvPicPr>
          <p:cNvPr id="4" name="Picture 4" descr="http://www.1rre.ru/upload/iblock/b93/.jpg"/>
          <p:cNvPicPr>
            <a:picLocks noGrp="1" noChangeAspect="1" noChangeArrowheads="1"/>
          </p:cNvPicPr>
          <p:nvPr>
            <p:ph idx="1"/>
          </p:nvPr>
        </p:nvPicPr>
        <p:blipFill>
          <a:blip r:embed="rId2"/>
          <a:srcRect/>
          <a:stretch>
            <a:fillRect/>
          </a:stretch>
        </p:blipFill>
        <p:spPr bwMode="auto">
          <a:xfrm>
            <a:off x="6048380" y="1571612"/>
            <a:ext cx="3095620" cy="3095620"/>
          </a:xfrm>
          <a:prstGeom prst="rect">
            <a:avLst/>
          </a:prstGeom>
          <a:noFill/>
          <a:ln w="9525">
            <a:noFill/>
            <a:miter lim="800000"/>
            <a:headEnd/>
            <a:tailEnd/>
          </a:ln>
        </p:spPr>
      </p:pic>
      <p:sp>
        <p:nvSpPr>
          <p:cNvPr id="6" name="Прямоугольник 5"/>
          <p:cNvSpPr/>
          <p:nvPr/>
        </p:nvSpPr>
        <p:spPr>
          <a:xfrm>
            <a:off x="285720" y="1000108"/>
            <a:ext cx="5286412" cy="3970318"/>
          </a:xfrm>
          <a:prstGeom prst="rect">
            <a:avLst/>
          </a:prstGeom>
        </p:spPr>
        <p:txBody>
          <a:bodyPr wrap="square">
            <a:spAutoFit/>
          </a:bodyPr>
          <a:lstStyle/>
          <a:p>
            <a:endParaRPr lang="en-US" dirty="0" smtClean="0"/>
          </a:p>
          <a:p>
            <a:r>
              <a:rPr lang="en-US" dirty="0" smtClean="0"/>
              <a:t>Republic of </a:t>
            </a:r>
            <a:r>
              <a:rPr lang="en-US" dirty="0" err="1" smtClean="0"/>
              <a:t>Buryatia</a:t>
            </a:r>
            <a:r>
              <a:rPr lang="en-US" dirty="0" smtClean="0"/>
              <a:t> is one of the most beautiful regions of  the Russian Federation. The capital of </a:t>
            </a:r>
            <a:r>
              <a:rPr lang="en-US" dirty="0" err="1" smtClean="0"/>
              <a:t>Buryatia</a:t>
            </a:r>
            <a:r>
              <a:rPr lang="en-US" dirty="0" smtClean="0"/>
              <a:t> is Ulan-Ude city.</a:t>
            </a:r>
          </a:p>
          <a:p>
            <a:r>
              <a:rPr lang="en-US" dirty="0" err="1" smtClean="0"/>
              <a:t>Buryatia</a:t>
            </a:r>
            <a:r>
              <a:rPr lang="en-US" dirty="0" smtClean="0"/>
              <a:t> lies along the eastern side of Lake Baikal, with a panhandle bordering Mongolia and extending westward beyond the southern end of the lake. </a:t>
            </a:r>
          </a:p>
          <a:p>
            <a:r>
              <a:rPr lang="en-US" dirty="0" smtClean="0"/>
              <a:t>Lake Baikal is the oldest existing freshwater lake on Earth (20 million–25 million years old), as well as the deepest continental body of water, having a maximum depth of 1,620 meters. </a:t>
            </a:r>
          </a:p>
          <a:p>
            <a:endParaRPr lang="en-US" dirty="0" smtClean="0"/>
          </a:p>
          <a:p>
            <a:endParaRPr lang="ru-RU" dirty="0"/>
          </a:p>
        </p:txBody>
      </p:sp>
      <p:pic>
        <p:nvPicPr>
          <p:cNvPr id="8" name="Рисунок 7" descr="C:\Documents and Settings\Администратор\Рабочий стол\для Бекетовой Т.С\gallery_promo21284781.jpg"/>
          <p:cNvPicPr/>
          <p:nvPr/>
        </p:nvPicPr>
        <p:blipFill>
          <a:blip r:embed="rId3"/>
          <a:srcRect/>
          <a:stretch>
            <a:fillRect/>
          </a:stretch>
        </p:blipFill>
        <p:spPr bwMode="auto">
          <a:xfrm>
            <a:off x="4857752" y="4357694"/>
            <a:ext cx="4000496" cy="2243145"/>
          </a:xfrm>
          <a:prstGeom prst="rect">
            <a:avLst/>
          </a:prstGeom>
          <a:noFill/>
          <a:ln w="9525">
            <a:noFill/>
            <a:miter lim="800000"/>
            <a:headEnd/>
            <a:tailEnd/>
          </a:ln>
        </p:spPr>
      </p:pic>
      <p:pic>
        <p:nvPicPr>
          <p:cNvPr id="9" name="Рисунок 8" descr="C:\Documents and Settings\Администратор\Рабочий стол\фотографии для буклета\Buryatii.jpg"/>
          <p:cNvPicPr/>
          <p:nvPr/>
        </p:nvPicPr>
        <p:blipFill>
          <a:blip r:embed="rId4"/>
          <a:srcRect/>
          <a:stretch>
            <a:fillRect/>
          </a:stretch>
        </p:blipFill>
        <p:spPr bwMode="auto">
          <a:xfrm>
            <a:off x="285720" y="4357694"/>
            <a:ext cx="4357718"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857364"/>
            <a:ext cx="8301038" cy="4817748"/>
          </a:xfrm>
        </p:spPr>
        <p:txBody>
          <a:bodyPr>
            <a:normAutofit fontScale="85000" lnSpcReduction="20000"/>
          </a:bodyPr>
          <a:lstStyle/>
          <a:p>
            <a:endParaRPr lang="en-US" dirty="0" smtClean="0">
              <a:solidFill>
                <a:schemeClr val="accent5">
                  <a:lumMod val="50000"/>
                </a:schemeClr>
              </a:solidFill>
              <a:latin typeface="Times New Roman" pitchFamily="18" charset="0"/>
              <a:cs typeface="Times New Roman" pitchFamily="18" charset="0"/>
            </a:endParaRPr>
          </a:p>
          <a:p>
            <a:endParaRPr lang="en-US" dirty="0" smtClean="0">
              <a:solidFill>
                <a:schemeClr val="accent5">
                  <a:lumMod val="50000"/>
                </a:schemeClr>
              </a:solidFill>
              <a:latin typeface="Times New Roman" pitchFamily="18" charset="0"/>
              <a:cs typeface="Times New Roman" pitchFamily="18" charset="0"/>
            </a:endParaRPr>
          </a:p>
          <a:p>
            <a:endParaRPr lang="en-US" dirty="0" smtClean="0">
              <a:solidFill>
                <a:schemeClr val="accent5">
                  <a:lumMod val="50000"/>
                </a:schemeClr>
              </a:solidFill>
              <a:latin typeface="Times New Roman" pitchFamily="18" charset="0"/>
              <a:cs typeface="Times New Roman" pitchFamily="18" charset="0"/>
            </a:endParaRPr>
          </a:p>
          <a:p>
            <a:endParaRPr lang="en-US" dirty="0" smtClean="0">
              <a:solidFill>
                <a:schemeClr val="accent5">
                  <a:lumMod val="50000"/>
                </a:schemeClr>
              </a:solidFill>
              <a:latin typeface="Times New Roman" pitchFamily="18" charset="0"/>
              <a:cs typeface="Times New Roman" pitchFamily="18" charset="0"/>
            </a:endParaRPr>
          </a:p>
          <a:p>
            <a:endParaRPr lang="en-US" dirty="0" smtClean="0">
              <a:solidFill>
                <a:schemeClr val="accent5">
                  <a:lumMod val="50000"/>
                </a:schemeClr>
              </a:solidFill>
              <a:latin typeface="Times New Roman" pitchFamily="18" charset="0"/>
              <a:cs typeface="Times New Roman" pitchFamily="18" charset="0"/>
            </a:endParaRPr>
          </a:p>
          <a:p>
            <a:endParaRPr lang="en-US" dirty="0" smtClean="0">
              <a:solidFill>
                <a:schemeClr val="accent5">
                  <a:lumMod val="50000"/>
                </a:schemeClr>
              </a:solidFill>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East Siberia State University of Technology and Management </a:t>
            </a:r>
            <a:r>
              <a:rPr lang="en-US" dirty="0" smtClean="0"/>
              <a:t>was founded in 1962 and has grown to be one of the foremost research and educational institutions of higher education in Siberia and the Far East. </a:t>
            </a:r>
          </a:p>
          <a:p>
            <a:pPr algn="just"/>
            <a:r>
              <a:rPr lang="en-US" dirty="0" smtClean="0"/>
              <a:t>Throughout its history the University graduated over 60000 highly skilled specialists for a wide range of world economic sectors. </a:t>
            </a:r>
            <a:endParaRPr lang="ru-RU" dirty="0" smtClean="0"/>
          </a:p>
          <a:p>
            <a:endParaRPr lang="ru-RU" dirty="0"/>
          </a:p>
        </p:txBody>
      </p:sp>
      <p:pic>
        <p:nvPicPr>
          <p:cNvPr id="6" name="Picture 2"/>
          <p:cNvPicPr>
            <a:picLocks noChangeAspect="1" noChangeArrowheads="1"/>
          </p:cNvPicPr>
          <p:nvPr/>
        </p:nvPicPr>
        <p:blipFill>
          <a:blip r:embed="rId2" cstate="print"/>
          <a:srcRect/>
          <a:stretch>
            <a:fillRect/>
          </a:stretch>
        </p:blipFill>
        <p:spPr bwMode="auto">
          <a:xfrm>
            <a:off x="500034" y="928670"/>
            <a:ext cx="8269723" cy="35718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071546"/>
            <a:ext cx="6072230" cy="918418"/>
          </a:xfrm>
        </p:spPr>
        <p:txBody>
          <a:bodyPr/>
          <a:lstStyle/>
          <a:p>
            <a:pPr algn="ctr"/>
            <a:r>
              <a:rPr lang="en-US" b="1" dirty="0" smtClean="0">
                <a:solidFill>
                  <a:srgbClr val="378D99"/>
                </a:solidFill>
              </a:rPr>
              <a:t>ESSUTM today</a:t>
            </a:r>
            <a:endParaRPr lang="ru-RU" dirty="0">
              <a:solidFill>
                <a:srgbClr val="378D99"/>
              </a:solidFill>
            </a:endParaRPr>
          </a:p>
        </p:txBody>
      </p:sp>
      <p:sp>
        <p:nvSpPr>
          <p:cNvPr id="3" name="Содержимое 2"/>
          <p:cNvSpPr>
            <a:spLocks noGrp="1"/>
          </p:cNvSpPr>
          <p:nvPr>
            <p:ph idx="1"/>
          </p:nvPr>
        </p:nvSpPr>
        <p:spPr>
          <a:xfrm>
            <a:off x="642910" y="2285992"/>
            <a:ext cx="8086724" cy="4357718"/>
          </a:xfrm>
        </p:spPr>
        <p:txBody>
          <a:bodyPr>
            <a:normAutofit/>
          </a:bodyPr>
          <a:lstStyle/>
          <a:p>
            <a:pPr algn="just"/>
            <a:r>
              <a:rPr lang="en-US" dirty="0" smtClean="0"/>
              <a:t>is one of the leading educational and scientific centers with a well-developed infrastructure and up-to-date facilities. </a:t>
            </a:r>
          </a:p>
          <a:p>
            <a:pPr algn="just"/>
            <a:r>
              <a:rPr lang="en-US" dirty="0" smtClean="0">
                <a:latin typeface="Cambria" pitchFamily="18" charset="0"/>
                <a:cs typeface="Times New Roman" pitchFamily="18" charset="0"/>
              </a:rPr>
              <a:t>realizes more than 80 basic licensed educational programs on full-time and part-time modes of study;</a:t>
            </a:r>
          </a:p>
          <a:p>
            <a:pPr algn="just"/>
            <a:r>
              <a:rPr lang="en-US" dirty="0" smtClean="0">
                <a:latin typeface="Cambria" pitchFamily="18" charset="0"/>
                <a:cs typeface="Times New Roman" pitchFamily="18" charset="0"/>
              </a:rPr>
              <a:t>prepares scientific and teaching personnel in postgraduate study in 19 licensed scientific specialties, certification of science officers in 6 specialized councils of the University;</a:t>
            </a:r>
          </a:p>
          <a:p>
            <a:pPr algn="just"/>
            <a:endParaRPr lang="ru-RU" dirty="0" smtClean="0">
              <a:latin typeface="Cambria"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1480"/>
            <a:ext cx="7658096" cy="714372"/>
          </a:xfrm>
        </p:spPr>
        <p:txBody>
          <a:bodyPr>
            <a:normAutofit fontScale="90000"/>
          </a:bodyPr>
          <a:lstStyle/>
          <a:p>
            <a:pPr algn="ctr"/>
            <a:r>
              <a:rPr lang="en-US" b="1" dirty="0" smtClean="0">
                <a:solidFill>
                  <a:srgbClr val="378D99"/>
                </a:solidFill>
              </a:rPr>
              <a:t>ESSUTM Structure</a:t>
            </a:r>
            <a:endParaRPr lang="ru-RU" dirty="0">
              <a:solidFill>
                <a:srgbClr val="378D99"/>
              </a:solidFill>
            </a:endParaRPr>
          </a:p>
        </p:txBody>
      </p:sp>
      <p:sp>
        <p:nvSpPr>
          <p:cNvPr id="3" name="Содержимое 2"/>
          <p:cNvSpPr>
            <a:spLocks noGrp="1"/>
          </p:cNvSpPr>
          <p:nvPr>
            <p:ph idx="1"/>
          </p:nvPr>
        </p:nvSpPr>
        <p:spPr>
          <a:xfrm>
            <a:off x="428596" y="1214422"/>
            <a:ext cx="8229600" cy="5286412"/>
          </a:xfrm>
        </p:spPr>
        <p:txBody>
          <a:bodyPr>
            <a:normAutofit fontScale="70000" lnSpcReduction="20000"/>
          </a:bodyPr>
          <a:lstStyle/>
          <a:p>
            <a:r>
              <a:rPr lang="en-US" b="1" dirty="0" smtClean="0">
                <a:latin typeface="Cambria" pitchFamily="18" charset="0"/>
              </a:rPr>
              <a:t>Administrative Body</a:t>
            </a:r>
          </a:p>
          <a:p>
            <a:endParaRPr lang="en-US" b="1" dirty="0" smtClean="0">
              <a:latin typeface="Cambria" pitchFamily="18" charset="0"/>
            </a:endParaRPr>
          </a:p>
          <a:p>
            <a:r>
              <a:rPr lang="en-US" b="1" dirty="0" smtClean="0">
                <a:latin typeface="Cambria" pitchFamily="18" charset="0"/>
              </a:rPr>
              <a:t>Institutes: </a:t>
            </a:r>
          </a:p>
          <a:p>
            <a:pPr>
              <a:buNone/>
            </a:pPr>
            <a:r>
              <a:rPr lang="en-US" dirty="0" smtClean="0">
                <a:latin typeface="Cambria" pitchFamily="18" charset="0"/>
              </a:rPr>
              <a:t>       Institute of Food Engineering and Biotechnology</a:t>
            </a:r>
          </a:p>
          <a:p>
            <a:pPr>
              <a:buFontTx/>
              <a:buChar char="-"/>
            </a:pPr>
            <a:r>
              <a:rPr lang="en-US" dirty="0" smtClean="0">
                <a:latin typeface="Cambria" pitchFamily="18" charset="0"/>
              </a:rPr>
              <a:t>Institute for Sustainable Development (2 Faculties)</a:t>
            </a:r>
          </a:p>
          <a:p>
            <a:pPr>
              <a:buFontTx/>
              <a:buChar char="-"/>
            </a:pPr>
            <a:r>
              <a:rPr lang="en-US" dirty="0" smtClean="0">
                <a:latin typeface="Cambria" pitchFamily="18" charset="0"/>
              </a:rPr>
              <a:t>Institute of Economics and Law (2 faculties)</a:t>
            </a:r>
          </a:p>
          <a:p>
            <a:pPr>
              <a:buFontTx/>
              <a:buChar char="-"/>
            </a:pPr>
            <a:r>
              <a:rPr lang="en-US" dirty="0" smtClean="0">
                <a:latin typeface="Cambria" pitchFamily="18" charset="0"/>
              </a:rPr>
              <a:t>Institute for personnel training</a:t>
            </a:r>
          </a:p>
          <a:p>
            <a:pPr>
              <a:buFontTx/>
              <a:buChar char="-"/>
            </a:pPr>
            <a:endParaRPr lang="en-US" dirty="0" smtClean="0">
              <a:latin typeface="Cambria" pitchFamily="18" charset="0"/>
            </a:endParaRPr>
          </a:p>
          <a:p>
            <a:pPr>
              <a:buNone/>
            </a:pPr>
            <a:endParaRPr lang="en-US" dirty="0" smtClean="0">
              <a:latin typeface="Cambria" pitchFamily="18" charset="0"/>
            </a:endParaRPr>
          </a:p>
          <a:p>
            <a:r>
              <a:rPr lang="en-US" b="1" dirty="0" smtClean="0">
                <a:latin typeface="Cambria" pitchFamily="18" charset="0"/>
              </a:rPr>
              <a:t>Faculties:</a:t>
            </a:r>
          </a:p>
          <a:p>
            <a:pPr>
              <a:buFontTx/>
              <a:buChar char="-"/>
            </a:pPr>
            <a:r>
              <a:rPr lang="en-US" dirty="0" smtClean="0">
                <a:latin typeface="Cambria" pitchFamily="18" charset="0"/>
              </a:rPr>
              <a:t>Faculty of Service, Technology and Design</a:t>
            </a:r>
          </a:p>
          <a:p>
            <a:pPr>
              <a:buFontTx/>
              <a:buChar char="-"/>
            </a:pPr>
            <a:r>
              <a:rPr lang="en-US" dirty="0" smtClean="0">
                <a:latin typeface="Cambria" pitchFamily="18" charset="0"/>
              </a:rPr>
              <a:t>Civil engineering faculty</a:t>
            </a:r>
          </a:p>
          <a:p>
            <a:pPr>
              <a:buFontTx/>
              <a:buChar char="-"/>
            </a:pPr>
            <a:r>
              <a:rPr lang="en-US" dirty="0" smtClean="0">
                <a:latin typeface="Cambria" pitchFamily="18" charset="0"/>
              </a:rPr>
              <a:t>Mechanical engineering faculty</a:t>
            </a:r>
            <a:endParaRPr lang="en-US" dirty="0" smtClean="0">
              <a:solidFill>
                <a:srgbClr val="C00000"/>
              </a:solidFill>
              <a:latin typeface="Cambria" pitchFamily="18" charset="0"/>
            </a:endParaRPr>
          </a:p>
          <a:p>
            <a:pPr>
              <a:buFontTx/>
              <a:buChar char="-"/>
            </a:pPr>
            <a:r>
              <a:rPr lang="en-US" dirty="0" smtClean="0">
                <a:latin typeface="Cambria" pitchFamily="18" charset="0"/>
              </a:rPr>
              <a:t>Electrical engineering faculty</a:t>
            </a:r>
          </a:p>
          <a:p>
            <a:pPr>
              <a:buFontTx/>
              <a:buChar char="-"/>
            </a:pPr>
            <a:endParaRPr lang="en-US" dirty="0" smtClean="0"/>
          </a:p>
          <a:p>
            <a:pPr>
              <a:buFontTx/>
              <a:buChar char="-"/>
            </a:pPr>
            <a:r>
              <a:rPr lang="en-US" b="1" dirty="0" smtClean="0"/>
              <a:t>Preparatory Department</a:t>
            </a:r>
          </a:p>
          <a:p>
            <a:pPr>
              <a:buNone/>
            </a:pPr>
            <a:endParaRPr lang="en-US" b="1" dirty="0" smtClean="0">
              <a:latin typeface="Cambria" pitchFamily="18" charset="0"/>
            </a:endParaRPr>
          </a:p>
          <a:p>
            <a:pPr>
              <a:buNone/>
            </a:pPr>
            <a:r>
              <a:rPr lang="en-US" dirty="0" smtClean="0">
                <a:latin typeface="Cambria" pitchFamily="18" charset="0"/>
              </a:rPr>
              <a:t> </a:t>
            </a:r>
          </a:p>
          <a:p>
            <a:endParaRPr lang="ru-RU" dirty="0"/>
          </a:p>
        </p:txBody>
      </p:sp>
      <p:pic>
        <p:nvPicPr>
          <p:cNvPr id="4" name="Рисунок 26" descr="_MG_7520"/>
          <p:cNvPicPr>
            <a:picLocks noChangeAspect="1" noChangeArrowheads="1"/>
          </p:cNvPicPr>
          <p:nvPr/>
        </p:nvPicPr>
        <p:blipFill>
          <a:blip r:embed="rId2" cstate="print">
            <a:lum bright="12000" contrast="6000"/>
          </a:blip>
          <a:srcRect/>
          <a:stretch>
            <a:fillRect/>
          </a:stretch>
        </p:blipFill>
        <p:spPr bwMode="auto">
          <a:xfrm>
            <a:off x="6461775" y="642918"/>
            <a:ext cx="2682225" cy="1643074"/>
          </a:xfrm>
          <a:prstGeom prst="rect">
            <a:avLst/>
          </a:prstGeom>
          <a:ln>
            <a:noFill/>
          </a:ln>
          <a:effectLst>
            <a:softEdge rad="112500"/>
          </a:effectLst>
        </p:spPr>
      </p:pic>
      <p:pic>
        <p:nvPicPr>
          <p:cNvPr id="6" name="Picture 3" descr="C:\Documents and Settings\Администратор\Рабочий стол\10korpus_esstu.jpg"/>
          <p:cNvPicPr>
            <a:picLocks noChangeAspect="1" noChangeArrowheads="1"/>
          </p:cNvPicPr>
          <p:nvPr/>
        </p:nvPicPr>
        <p:blipFill>
          <a:blip r:embed="rId3"/>
          <a:srcRect/>
          <a:stretch>
            <a:fillRect/>
          </a:stretch>
        </p:blipFill>
        <p:spPr bwMode="auto">
          <a:xfrm>
            <a:off x="6429388" y="3571876"/>
            <a:ext cx="2540000" cy="1628776"/>
          </a:xfrm>
          <a:prstGeom prst="rect">
            <a:avLst/>
          </a:prstGeom>
          <a:ln>
            <a:noFill/>
          </a:ln>
          <a:effectLst>
            <a:softEdge rad="112500"/>
          </a:effectLst>
        </p:spPr>
      </p:pic>
      <p:pic>
        <p:nvPicPr>
          <p:cNvPr id="7" name="Picture 2" descr="C:\Documents and Settings\Администратор\Рабочий стол\12346029_843064872458206_1249108039_n.jpg"/>
          <p:cNvPicPr>
            <a:picLocks noChangeAspect="1" noChangeArrowheads="1"/>
          </p:cNvPicPr>
          <p:nvPr/>
        </p:nvPicPr>
        <p:blipFill>
          <a:blip r:embed="rId4"/>
          <a:srcRect/>
          <a:stretch>
            <a:fillRect/>
          </a:stretch>
        </p:blipFill>
        <p:spPr bwMode="auto">
          <a:xfrm>
            <a:off x="6357950" y="5143512"/>
            <a:ext cx="2680583" cy="1571636"/>
          </a:xfrm>
          <a:prstGeom prst="rect">
            <a:avLst/>
          </a:prstGeom>
          <a:ln>
            <a:noFill/>
          </a:ln>
          <a:effectLst>
            <a:softEdge rad="112500"/>
          </a:effectLst>
        </p:spPr>
      </p:pic>
      <p:pic>
        <p:nvPicPr>
          <p:cNvPr id="6145" name="Picture 1"/>
          <p:cNvPicPr>
            <a:picLocks noChangeAspect="1" noChangeArrowheads="1"/>
          </p:cNvPicPr>
          <p:nvPr/>
        </p:nvPicPr>
        <p:blipFill>
          <a:blip r:embed="rId5"/>
          <a:srcRect/>
          <a:stretch>
            <a:fillRect/>
          </a:stretch>
        </p:blipFill>
        <p:spPr bwMode="auto">
          <a:xfrm>
            <a:off x="6500826" y="2285992"/>
            <a:ext cx="2500330" cy="144630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5357850" cy="2286016"/>
          </a:xfrm>
        </p:spPr>
        <p:txBody>
          <a:bodyPr>
            <a:normAutofit/>
          </a:bodyPr>
          <a:lstStyle/>
          <a:p>
            <a:r>
              <a:rPr lang="en-US" sz="3200" b="1" dirty="0" smtClean="0"/>
              <a:t>Scientific and industrial and technological base of the university include:</a:t>
            </a:r>
            <a:endParaRPr lang="ru-RU" sz="3200" b="1" dirty="0"/>
          </a:p>
        </p:txBody>
      </p:sp>
      <p:sp>
        <p:nvSpPr>
          <p:cNvPr id="3" name="Содержимое 2"/>
          <p:cNvSpPr>
            <a:spLocks noGrp="1"/>
          </p:cNvSpPr>
          <p:nvPr>
            <p:ph idx="1"/>
          </p:nvPr>
        </p:nvSpPr>
        <p:spPr>
          <a:xfrm>
            <a:off x="0" y="2571744"/>
            <a:ext cx="5572132" cy="3752856"/>
          </a:xfrm>
        </p:spPr>
        <p:txBody>
          <a:bodyPr>
            <a:normAutofit fontScale="92500" lnSpcReduction="10000"/>
          </a:bodyPr>
          <a:lstStyle/>
          <a:p>
            <a:pPr lvl="0"/>
            <a:r>
              <a:rPr lang="en-US" dirty="0" smtClean="0"/>
              <a:t>«Progress» common use center equipped with sophisticated tools and instruments for physical and chemical analysis</a:t>
            </a:r>
            <a:endParaRPr lang="ru-RU" dirty="0" smtClean="0"/>
          </a:p>
          <a:p>
            <a:pPr lvl="0"/>
            <a:r>
              <a:rPr lang="en-US" dirty="0" smtClean="0"/>
              <a:t>Plasma and energy technologies center </a:t>
            </a:r>
            <a:endParaRPr lang="ru-RU" dirty="0" smtClean="0"/>
          </a:p>
          <a:p>
            <a:pPr lvl="0"/>
            <a:r>
              <a:rPr lang="en-US" dirty="0" smtClean="0"/>
              <a:t>Geo-ecological research center</a:t>
            </a:r>
            <a:endParaRPr lang="ru-RU" dirty="0" smtClean="0"/>
          </a:p>
          <a:p>
            <a:pPr lvl="0"/>
            <a:r>
              <a:rPr lang="en-US" dirty="0" smtClean="0"/>
              <a:t>13 study and production facilities</a:t>
            </a:r>
            <a:endParaRPr lang="ru-RU" dirty="0" smtClean="0"/>
          </a:p>
          <a:p>
            <a:pPr lvl="0"/>
            <a:r>
              <a:rPr lang="en-US" dirty="0" smtClean="0"/>
              <a:t>9 minor innovative enterprises</a:t>
            </a:r>
            <a:endParaRPr lang="ru-RU" dirty="0" smtClean="0"/>
          </a:p>
          <a:p>
            <a:pPr lvl="0"/>
            <a:r>
              <a:rPr lang="en-US" dirty="0" smtClean="0"/>
              <a:t>In 2009 the University established regional student’s business incubator.</a:t>
            </a:r>
            <a:endParaRPr lang="ru-RU" dirty="0" smtClean="0"/>
          </a:p>
          <a:p>
            <a:endParaRPr lang="ru-RU" dirty="0"/>
          </a:p>
        </p:txBody>
      </p:sp>
      <p:pic>
        <p:nvPicPr>
          <p:cNvPr id="4" name="Picture 3" descr="C:\Documents and Settings\Администратор\Рабочий стол\zkp_essutm.jpg"/>
          <p:cNvPicPr>
            <a:picLocks noChangeAspect="1" noChangeArrowheads="1"/>
          </p:cNvPicPr>
          <p:nvPr/>
        </p:nvPicPr>
        <p:blipFill>
          <a:blip r:embed="rId2"/>
          <a:srcRect/>
          <a:stretch>
            <a:fillRect/>
          </a:stretch>
        </p:blipFill>
        <p:spPr bwMode="auto">
          <a:xfrm>
            <a:off x="5572132" y="1142984"/>
            <a:ext cx="3390900" cy="2425700"/>
          </a:xfrm>
          <a:prstGeom prst="rect">
            <a:avLst/>
          </a:prstGeom>
          <a:noFill/>
        </p:spPr>
      </p:pic>
      <p:pic>
        <p:nvPicPr>
          <p:cNvPr id="5" name="Picture 2" descr="C:\Documents and Settings\Администратор\Рабочий стол\ipib10.jpg"/>
          <p:cNvPicPr>
            <a:picLocks noChangeAspect="1" noChangeArrowheads="1"/>
          </p:cNvPicPr>
          <p:nvPr/>
        </p:nvPicPr>
        <p:blipFill>
          <a:blip r:embed="rId3"/>
          <a:srcRect/>
          <a:stretch>
            <a:fillRect/>
          </a:stretch>
        </p:blipFill>
        <p:spPr bwMode="auto">
          <a:xfrm>
            <a:off x="5572132" y="4000504"/>
            <a:ext cx="3357586"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fontScale="90000"/>
          </a:bodyPr>
          <a:lstStyle/>
          <a:p>
            <a:pPr algn="ctr"/>
            <a:r>
              <a:rPr lang="en-US" b="1" dirty="0" smtClean="0">
                <a:solidFill>
                  <a:srgbClr val="378D99"/>
                </a:solidFill>
              </a:rPr>
              <a:t>International Cooperation</a:t>
            </a:r>
            <a:endParaRPr lang="ru-RU" dirty="0">
              <a:solidFill>
                <a:srgbClr val="378D99"/>
              </a:solidFill>
            </a:endParaRPr>
          </a:p>
        </p:txBody>
      </p:sp>
      <p:sp>
        <p:nvSpPr>
          <p:cNvPr id="3" name="Содержимое 2"/>
          <p:cNvSpPr>
            <a:spLocks noGrp="1"/>
          </p:cNvSpPr>
          <p:nvPr>
            <p:ph idx="1"/>
          </p:nvPr>
        </p:nvSpPr>
        <p:spPr>
          <a:xfrm>
            <a:off x="214282" y="3357562"/>
            <a:ext cx="8472518" cy="2967038"/>
          </a:xfrm>
        </p:spPr>
        <p:txBody>
          <a:bodyPr>
            <a:normAutofit fontScale="92500" lnSpcReduction="10000"/>
          </a:bodyPr>
          <a:lstStyle/>
          <a:p>
            <a:pPr algn="just"/>
            <a:r>
              <a:rPr lang="en-US" dirty="0" smtClean="0">
                <a:latin typeface="Times New Roman" pitchFamily="18" charset="0"/>
                <a:cs typeface="Times New Roman" pitchFamily="18" charset="0"/>
              </a:rPr>
              <a:t>The University actively develops international cooperation and has set up various contacts with the universities of China, Mongolia, France, Germany, Slovenia and others. Since 1992 more than 2000 citizens from China, </a:t>
            </a:r>
            <a:r>
              <a:rPr lang="en-US" dirty="0" smtClean="0">
                <a:latin typeface="Times New Roman" pitchFamily="18" charset="0"/>
                <a:cs typeface="Times New Roman" pitchFamily="18" charset="0"/>
              </a:rPr>
              <a:t>Mongolia, </a:t>
            </a:r>
            <a:r>
              <a:rPr lang="en-US" dirty="0" smtClean="0">
                <a:latin typeface="Times New Roman" pitchFamily="18" charset="0"/>
                <a:cs typeface="Times New Roman" pitchFamily="18" charset="0"/>
              </a:rPr>
              <a:t>Korea and </a:t>
            </a:r>
            <a:r>
              <a:rPr lang="en-US" dirty="0" smtClean="0">
                <a:latin typeface="Times New Roman" pitchFamily="18" charset="0"/>
                <a:cs typeface="Times New Roman" pitchFamily="18" charset="0"/>
              </a:rPr>
              <a:t>USA </a:t>
            </a:r>
            <a:r>
              <a:rPr lang="en-US" dirty="0" smtClean="0">
                <a:latin typeface="Times New Roman" pitchFamily="18" charset="0"/>
                <a:cs typeface="Times New Roman" pitchFamily="18" charset="0"/>
              </a:rPr>
              <a:t>others </a:t>
            </a:r>
            <a:r>
              <a:rPr lang="en-US" dirty="0" smtClean="0">
                <a:latin typeface="Times New Roman" pitchFamily="18" charset="0"/>
                <a:cs typeface="Times New Roman" pitchFamily="18" charset="0"/>
              </a:rPr>
              <a:t>have been trained at the University. Today around </a:t>
            </a:r>
            <a:r>
              <a:rPr lang="en-US" dirty="0" smtClean="0">
                <a:latin typeface="Times New Roman" pitchFamily="18" charset="0"/>
                <a:cs typeface="Times New Roman" pitchFamily="18" charset="0"/>
              </a:rPr>
              <a:t>200 </a:t>
            </a:r>
            <a:r>
              <a:rPr lang="en-US" dirty="0" smtClean="0">
                <a:latin typeface="Times New Roman" pitchFamily="18" charset="0"/>
                <a:cs typeface="Times New Roman" pitchFamily="18" charset="0"/>
              </a:rPr>
              <a:t>international students are getting Russian education at the University including students of the University’s foreign branch in Ulan-Bator, Mongolia.     </a:t>
            </a:r>
            <a:endParaRPr lang="ru-RU" dirty="0">
              <a:latin typeface="Times New Roman" pitchFamily="18" charset="0"/>
              <a:cs typeface="Times New Roman" pitchFamily="18" charset="0"/>
            </a:endParaRPr>
          </a:p>
        </p:txBody>
      </p:sp>
      <p:pic>
        <p:nvPicPr>
          <p:cNvPr id="4" name="Picture 3" descr="C:\Documents and Settings\Администратор\Рабочий стол\international_country_flags.jpg"/>
          <p:cNvPicPr>
            <a:picLocks noChangeAspect="1" noChangeArrowheads="1"/>
          </p:cNvPicPr>
          <p:nvPr/>
        </p:nvPicPr>
        <p:blipFill>
          <a:blip r:embed="rId2"/>
          <a:srcRect/>
          <a:stretch>
            <a:fillRect/>
          </a:stretch>
        </p:blipFill>
        <p:spPr bwMode="auto">
          <a:xfrm>
            <a:off x="2357422" y="1428736"/>
            <a:ext cx="4267200" cy="17621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000108"/>
            <a:ext cx="8715436" cy="642942"/>
          </a:xfrm>
        </p:spPr>
        <p:txBody>
          <a:bodyPr>
            <a:normAutofit fontScale="90000"/>
          </a:bodyPr>
          <a:lstStyle/>
          <a:p>
            <a:pPr algn="ctr"/>
            <a:r>
              <a:rPr lang="en-US" sz="4400" dirty="0" smtClean="0">
                <a:latin typeface="Berlin Sans FB Demi" pitchFamily="34" charset="0"/>
              </a:rPr>
              <a:t>Two-diploma educational programs:</a:t>
            </a:r>
            <a:endParaRPr lang="ru-RU" sz="4400" dirty="0"/>
          </a:p>
        </p:txBody>
      </p:sp>
      <p:sp>
        <p:nvSpPr>
          <p:cNvPr id="3" name="Содержимое 2"/>
          <p:cNvSpPr>
            <a:spLocks noGrp="1"/>
          </p:cNvSpPr>
          <p:nvPr>
            <p:ph idx="1"/>
          </p:nvPr>
        </p:nvSpPr>
        <p:spPr>
          <a:xfrm>
            <a:off x="457200" y="1935480"/>
            <a:ext cx="8258204" cy="4565354"/>
          </a:xfrm>
        </p:spPr>
        <p:txBody>
          <a:bodyPr/>
          <a:lstStyle/>
          <a:p>
            <a:pPr>
              <a:buNone/>
            </a:pPr>
            <a:r>
              <a:rPr lang="en-US" sz="2800" dirty="0" smtClean="0">
                <a:latin typeface="Cambria" pitchFamily="18" charset="0"/>
              </a:rPr>
              <a:t>1) University of Nice </a:t>
            </a:r>
            <a:r>
              <a:rPr lang="ru-RU" sz="2800" dirty="0" smtClean="0">
                <a:latin typeface="Cambria" pitchFamily="18" charset="0"/>
              </a:rPr>
              <a:t>«</a:t>
            </a:r>
            <a:r>
              <a:rPr lang="en-US" sz="2800" dirty="0" smtClean="0">
                <a:latin typeface="Cambria" pitchFamily="18" charset="0"/>
              </a:rPr>
              <a:t>Sophia</a:t>
            </a:r>
          </a:p>
          <a:p>
            <a:pPr>
              <a:buNone/>
            </a:pPr>
            <a:r>
              <a:rPr lang="en-US" sz="2800" dirty="0" smtClean="0">
                <a:latin typeface="Cambria" pitchFamily="18" charset="0"/>
              </a:rPr>
              <a:t> </a:t>
            </a:r>
            <a:r>
              <a:rPr lang="en-US" sz="2800" dirty="0" err="1" smtClean="0">
                <a:latin typeface="Cambria" pitchFamily="18" charset="0"/>
              </a:rPr>
              <a:t>Antipolis</a:t>
            </a:r>
            <a:r>
              <a:rPr lang="ru-RU" sz="2800" dirty="0" smtClean="0">
                <a:latin typeface="Cambria" pitchFamily="18" charset="0"/>
              </a:rPr>
              <a:t>»</a:t>
            </a:r>
            <a:r>
              <a:rPr lang="en-US" sz="2800" dirty="0" smtClean="0">
                <a:latin typeface="Cambria" pitchFamily="18" charset="0"/>
              </a:rPr>
              <a:t>  (France),</a:t>
            </a:r>
          </a:p>
          <a:p>
            <a:pPr>
              <a:buNone/>
            </a:pPr>
            <a:endParaRPr lang="en-US" sz="2800" dirty="0" smtClean="0">
              <a:latin typeface="Cambria" pitchFamily="18" charset="0"/>
            </a:endParaRPr>
          </a:p>
          <a:p>
            <a:pPr>
              <a:buNone/>
            </a:pPr>
            <a:r>
              <a:rPr lang="en-US" sz="2800" dirty="0" smtClean="0">
                <a:latin typeface="Cambria" pitchFamily="18" charset="0"/>
              </a:rPr>
              <a:t>2) University of Informatics</a:t>
            </a:r>
          </a:p>
          <a:p>
            <a:pPr>
              <a:buNone/>
            </a:pPr>
            <a:r>
              <a:rPr lang="en-US" sz="2800" dirty="0" smtClean="0">
                <a:latin typeface="Cambria" pitchFamily="18" charset="0"/>
              </a:rPr>
              <a:t> </a:t>
            </a:r>
            <a:r>
              <a:rPr lang="ru-RU" sz="2800" dirty="0" smtClean="0">
                <a:latin typeface="Cambria" pitchFamily="18" charset="0"/>
              </a:rPr>
              <a:t>«</a:t>
            </a:r>
            <a:r>
              <a:rPr lang="en-US" sz="2800" dirty="0" err="1" smtClean="0">
                <a:latin typeface="Cambria" pitchFamily="18" charset="0"/>
              </a:rPr>
              <a:t>Neusoft</a:t>
            </a:r>
            <a:r>
              <a:rPr lang="ru-RU" sz="2800" dirty="0" smtClean="0">
                <a:latin typeface="Cambria" pitchFamily="18" charset="0"/>
              </a:rPr>
              <a:t>»</a:t>
            </a:r>
            <a:r>
              <a:rPr lang="en-US" sz="2800" dirty="0" smtClean="0">
                <a:latin typeface="Cambria" pitchFamily="18" charset="0"/>
              </a:rPr>
              <a:t> (China),</a:t>
            </a:r>
          </a:p>
          <a:p>
            <a:pPr>
              <a:buNone/>
            </a:pPr>
            <a:endParaRPr lang="en-US" sz="2800" dirty="0" smtClean="0">
              <a:latin typeface="Cambria" pitchFamily="18" charset="0"/>
            </a:endParaRPr>
          </a:p>
          <a:p>
            <a:pPr>
              <a:buNone/>
            </a:pPr>
            <a:r>
              <a:rPr lang="en-US" sz="2800" dirty="0" smtClean="0">
                <a:latin typeface="Cambria" pitchFamily="18" charset="0"/>
              </a:rPr>
              <a:t>3) University of Maribor</a:t>
            </a:r>
          </a:p>
          <a:p>
            <a:pPr>
              <a:buNone/>
            </a:pPr>
            <a:r>
              <a:rPr lang="en-US" sz="2800" dirty="0" smtClean="0">
                <a:latin typeface="Cambria" pitchFamily="18" charset="0"/>
              </a:rPr>
              <a:t>(Slovenia).</a:t>
            </a:r>
            <a:endParaRPr lang="ru-RU" dirty="0"/>
          </a:p>
        </p:txBody>
      </p:sp>
      <p:pic>
        <p:nvPicPr>
          <p:cNvPr id="4" name="Picture 2" descr="C:\Documents and Settings\Администратор\Рабочий стол\unslogo.jpg"/>
          <p:cNvPicPr>
            <a:picLocks noChangeAspect="1" noChangeArrowheads="1"/>
          </p:cNvPicPr>
          <p:nvPr/>
        </p:nvPicPr>
        <p:blipFill>
          <a:blip r:embed="rId2"/>
          <a:srcRect/>
          <a:stretch>
            <a:fillRect/>
          </a:stretch>
        </p:blipFill>
        <p:spPr bwMode="auto">
          <a:xfrm>
            <a:off x="6286512" y="1857364"/>
            <a:ext cx="2500330" cy="1378551"/>
          </a:xfrm>
          <a:prstGeom prst="rect">
            <a:avLst/>
          </a:prstGeom>
          <a:noFill/>
        </p:spPr>
      </p:pic>
      <p:pic>
        <p:nvPicPr>
          <p:cNvPr id="5" name="Picture 3" descr="C:\Documents and Settings\Администратор\Рабочий стол\Chengdu_Neusoft_University_logo.png"/>
          <p:cNvPicPr>
            <a:picLocks noChangeAspect="1" noChangeArrowheads="1"/>
          </p:cNvPicPr>
          <p:nvPr/>
        </p:nvPicPr>
        <p:blipFill>
          <a:blip r:embed="rId3"/>
          <a:srcRect/>
          <a:stretch>
            <a:fillRect/>
          </a:stretch>
        </p:blipFill>
        <p:spPr bwMode="auto">
          <a:xfrm>
            <a:off x="6572264" y="3214686"/>
            <a:ext cx="1619250" cy="1619250"/>
          </a:xfrm>
          <a:prstGeom prst="rect">
            <a:avLst/>
          </a:prstGeom>
          <a:noFill/>
        </p:spPr>
      </p:pic>
      <p:pic>
        <p:nvPicPr>
          <p:cNvPr id="6" name="Picture 4" descr="C:\Documents and Settings\Администратор\Рабочий стол\logotip-UM-2012-standardna-velikost.PNG"/>
          <p:cNvPicPr>
            <a:picLocks noChangeAspect="1" noChangeArrowheads="1"/>
          </p:cNvPicPr>
          <p:nvPr/>
        </p:nvPicPr>
        <p:blipFill>
          <a:blip r:embed="rId4"/>
          <a:srcRect/>
          <a:stretch>
            <a:fillRect/>
          </a:stretch>
        </p:blipFill>
        <p:spPr bwMode="auto">
          <a:xfrm>
            <a:off x="6500826" y="4929198"/>
            <a:ext cx="1931508" cy="15128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857232"/>
            <a:ext cx="7858180" cy="5715040"/>
          </a:xfrm>
        </p:spPr>
        <p:txBody>
          <a:bodyPr>
            <a:normAutofit lnSpcReduction="10000"/>
          </a:bodyPr>
          <a:lstStyle/>
          <a:p>
            <a:pPr>
              <a:buNone/>
            </a:pPr>
            <a:r>
              <a:rPr lang="en-US" sz="1200" b="1" dirty="0" smtClean="0">
                <a:latin typeface="Times New Roman" pitchFamily="18" charset="0"/>
                <a:cs typeface="Times New Roman" pitchFamily="18" charset="0"/>
              </a:rPr>
              <a:t>Wuhan Textile </a:t>
            </a:r>
            <a:r>
              <a:rPr lang="en-US" sz="1200" b="1" dirty="0" smtClean="0">
                <a:latin typeface="Times New Roman" pitchFamily="18" charset="0"/>
                <a:cs typeface="Times New Roman" pitchFamily="18" charset="0"/>
              </a:rPr>
              <a:t>University; </a:t>
            </a:r>
            <a:r>
              <a:rPr lang="en-US" sz="1200" b="1" dirty="0" smtClean="0"/>
              <a:t>Chinese National office for Teaching  Chinese as </a:t>
            </a:r>
          </a:p>
          <a:p>
            <a:pPr>
              <a:buNone/>
            </a:pPr>
            <a:r>
              <a:rPr lang="en-US" sz="1200" b="1" dirty="0" smtClean="0"/>
              <a:t>a Foreign Language «</a:t>
            </a:r>
            <a:r>
              <a:rPr lang="en-US" sz="1200" b="1" dirty="0" err="1" smtClean="0"/>
              <a:t>Hanban</a:t>
            </a:r>
            <a:r>
              <a:rPr lang="en-US" sz="1200" b="1" dirty="0" smtClean="0"/>
              <a:t>»;  Shenyang University  of Technology;   </a:t>
            </a:r>
            <a:r>
              <a:rPr lang="en-US" sz="1200" b="1" dirty="0" err="1" smtClean="0"/>
              <a:t>Manzhouli</a:t>
            </a:r>
            <a:r>
              <a:rPr lang="en-US" sz="1200" b="1" dirty="0" smtClean="0"/>
              <a:t> Professional college;  Fur </a:t>
            </a:r>
          </a:p>
          <a:p>
            <a:pPr>
              <a:buNone/>
            </a:pPr>
            <a:r>
              <a:rPr lang="en-US" sz="1200" b="1" dirty="0" smtClean="0"/>
              <a:t>company “</a:t>
            </a:r>
            <a:r>
              <a:rPr lang="en-US" sz="1200" b="1" dirty="0" err="1" smtClean="0"/>
              <a:t>Jiangnan</a:t>
            </a:r>
            <a:r>
              <a:rPr lang="en-US" sz="1200" b="1" dirty="0" smtClean="0"/>
              <a:t>”;  Institute of international commerce at Jilin Russian language Institute;  </a:t>
            </a:r>
            <a:r>
              <a:rPr lang="en-US" sz="1200" b="1" dirty="0" err="1" smtClean="0"/>
              <a:t>Manzhouli</a:t>
            </a:r>
            <a:r>
              <a:rPr lang="en-US" sz="1200" b="1" dirty="0" smtClean="0"/>
              <a:t> </a:t>
            </a:r>
          </a:p>
          <a:p>
            <a:pPr>
              <a:buNone/>
            </a:pPr>
            <a:r>
              <a:rPr lang="en-US" sz="1200" b="1" dirty="0" smtClean="0"/>
              <a:t>State Institute at Inner Mongolia University</a:t>
            </a:r>
            <a:r>
              <a:rPr lang="en-US" sz="1200" dirty="0" smtClean="0"/>
              <a:t>;  </a:t>
            </a:r>
            <a:r>
              <a:rPr lang="en-US" sz="1200" b="1" dirty="0" smtClean="0"/>
              <a:t>Overseas  Chinese University; Liaoning  university</a:t>
            </a:r>
            <a:endParaRPr lang="ru-RU" sz="1200" b="1" dirty="0" smtClean="0"/>
          </a:p>
          <a:p>
            <a:pPr>
              <a:buNone/>
            </a:pPr>
            <a:endParaRPr lang="en-US" sz="1200" b="1" dirty="0" smtClean="0">
              <a:latin typeface="Times New Roman" pitchFamily="18" charset="0"/>
              <a:cs typeface="Times New Roman" pitchFamily="18" charset="0"/>
            </a:endParaRPr>
          </a:p>
          <a:p>
            <a:pPr>
              <a:buNone/>
            </a:pPr>
            <a:r>
              <a:rPr lang="en-US" sz="1200" b="1" dirty="0" smtClean="0"/>
              <a:t>Mongolian University of Science and Technology; </a:t>
            </a:r>
            <a:r>
              <a:rPr lang="en-US" sz="1200" b="1" dirty="0" err="1" smtClean="0"/>
              <a:t>Vitafit</a:t>
            </a:r>
            <a:r>
              <a:rPr lang="en-US" sz="1200" b="1" dirty="0" smtClean="0"/>
              <a:t> Invest Co., Ltd.; Leather research  center  </a:t>
            </a:r>
          </a:p>
          <a:p>
            <a:pPr>
              <a:buNone/>
            </a:pPr>
            <a:r>
              <a:rPr lang="en-US" sz="1200" b="1" dirty="0" smtClean="0"/>
              <a:t>«</a:t>
            </a:r>
            <a:r>
              <a:rPr lang="en-US" sz="1200" b="1" dirty="0" err="1" smtClean="0"/>
              <a:t>Armono</a:t>
            </a:r>
            <a:r>
              <a:rPr lang="en-US" sz="1200" b="1" dirty="0" smtClean="0"/>
              <a:t> Corporation»; National University of Mongolia; Ulan-Bator  technological university of food</a:t>
            </a:r>
          </a:p>
          <a:p>
            <a:pPr>
              <a:buNone/>
            </a:pPr>
            <a:r>
              <a:rPr lang="en-US" sz="1200" b="1" dirty="0" smtClean="0"/>
              <a:t>Industry‘;  Food research and manufacturing institute “</a:t>
            </a:r>
            <a:r>
              <a:rPr lang="en-US" sz="1200" b="1" dirty="0" err="1" smtClean="0"/>
              <a:t>Samo</a:t>
            </a:r>
            <a:r>
              <a:rPr lang="en-US" sz="1200" b="1" dirty="0" smtClean="0"/>
              <a:t>”;  Leather research center “</a:t>
            </a:r>
            <a:r>
              <a:rPr lang="en-US" sz="1200" b="1" dirty="0" err="1" smtClean="0"/>
              <a:t>Armono</a:t>
            </a:r>
            <a:r>
              <a:rPr lang="en-US" sz="1200" b="1" dirty="0" smtClean="0"/>
              <a:t> </a:t>
            </a:r>
          </a:p>
          <a:p>
            <a:pPr>
              <a:buNone/>
            </a:pPr>
            <a:r>
              <a:rPr lang="en-US" sz="1200" b="1" dirty="0" smtClean="0"/>
              <a:t>corporation”</a:t>
            </a:r>
            <a:endParaRPr lang="ru-RU" sz="1200" dirty="0" smtClean="0"/>
          </a:p>
          <a:p>
            <a:pPr>
              <a:buNone/>
            </a:pPr>
            <a:endParaRPr lang="en-US" sz="1200" b="1" dirty="0" smtClean="0"/>
          </a:p>
          <a:p>
            <a:pPr>
              <a:buNone/>
            </a:pPr>
            <a:r>
              <a:rPr lang="en-US" sz="1200" b="1" dirty="0" smtClean="0"/>
              <a:t>Dresden University of Technology;  F.A. Finger Institute for Building Material Engineering at   Bauhaus</a:t>
            </a:r>
          </a:p>
          <a:p>
            <a:pPr>
              <a:buNone/>
            </a:pPr>
            <a:r>
              <a:rPr lang="en-US" sz="1200" b="1" dirty="0" smtClean="0"/>
              <a:t> University,</a:t>
            </a:r>
            <a:endParaRPr lang="ru-RU" sz="1200" dirty="0" smtClean="0"/>
          </a:p>
          <a:p>
            <a:pPr>
              <a:buNone/>
            </a:pPr>
            <a:endParaRPr lang="en-US" sz="1200" b="1" dirty="0" smtClean="0"/>
          </a:p>
          <a:p>
            <a:pPr>
              <a:buNone/>
            </a:pPr>
            <a:r>
              <a:rPr lang="en-US" sz="1200" b="1" dirty="0" smtClean="0"/>
              <a:t>University of Maribor</a:t>
            </a:r>
            <a:endParaRPr lang="en-US" sz="1200" b="1" dirty="0" smtClean="0">
              <a:latin typeface="Times New Roman" pitchFamily="18" charset="0"/>
              <a:cs typeface="Times New Roman" pitchFamily="18" charset="0"/>
            </a:endParaRPr>
          </a:p>
          <a:p>
            <a:pPr>
              <a:buNone/>
            </a:pPr>
            <a:endParaRPr lang="en-US" sz="1200" b="1" dirty="0" smtClean="0"/>
          </a:p>
          <a:p>
            <a:pPr>
              <a:buNone/>
            </a:pPr>
            <a:r>
              <a:rPr lang="en-US" sz="1200" b="1" dirty="0" smtClean="0"/>
              <a:t>Adam Mickiewicz University in Poznan</a:t>
            </a:r>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pPr>
              <a:buNone/>
            </a:pPr>
            <a:endParaRPr lang="en-US" sz="1200" b="1" dirty="0" smtClean="0"/>
          </a:p>
          <a:p>
            <a:pPr>
              <a:buNone/>
            </a:pPr>
            <a:r>
              <a:rPr lang="en-US" sz="1200" b="1" dirty="0" smtClean="0"/>
              <a:t>Kyrgyz National University named after </a:t>
            </a:r>
            <a:r>
              <a:rPr lang="en-US" sz="1200" b="1" dirty="0" err="1" smtClean="0"/>
              <a:t>Jusup</a:t>
            </a:r>
            <a:r>
              <a:rPr lang="en-US" sz="1200" b="1" dirty="0" smtClean="0"/>
              <a:t> </a:t>
            </a:r>
            <a:r>
              <a:rPr lang="en-US" sz="1200" b="1" dirty="0" err="1" smtClean="0"/>
              <a:t>Balasagyn</a:t>
            </a:r>
            <a:endParaRPr lang="en-US" sz="1200" b="1" dirty="0" smtClean="0">
              <a:latin typeface="Times New Roman" pitchFamily="18" charset="0"/>
              <a:cs typeface="Times New Roman" pitchFamily="18" charset="0"/>
            </a:endParaRPr>
          </a:p>
          <a:p>
            <a:pPr>
              <a:buNone/>
            </a:pPr>
            <a:endParaRPr lang="en-US" sz="1200" b="1" dirty="0" smtClean="0"/>
          </a:p>
          <a:p>
            <a:pPr>
              <a:buNone/>
            </a:pPr>
            <a:endParaRPr lang="en-US" sz="1200" b="1" dirty="0" smtClean="0"/>
          </a:p>
          <a:p>
            <a:pPr>
              <a:buNone/>
            </a:pPr>
            <a:r>
              <a:rPr lang="en-US" sz="1200" b="1" dirty="0" err="1" smtClean="0"/>
              <a:t>Polessky</a:t>
            </a:r>
            <a:r>
              <a:rPr lang="en-US" sz="1200" b="1" dirty="0" smtClean="0"/>
              <a:t> State University, Republic of Belarus</a:t>
            </a:r>
            <a:endParaRPr lang="ru-RU" sz="1200" dirty="0" smtClean="0"/>
          </a:p>
          <a:p>
            <a:pPr>
              <a:buNone/>
            </a:pPr>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pPr>
              <a:buNone/>
            </a:pPr>
            <a:r>
              <a:rPr lang="en-US" sz="1200" b="1" dirty="0" smtClean="0">
                <a:latin typeface="Cambria" pitchFamily="18" charset="0"/>
              </a:rPr>
              <a:t>University of Nice </a:t>
            </a:r>
            <a:r>
              <a:rPr lang="ru-RU" sz="1200" b="1" dirty="0" smtClean="0">
                <a:latin typeface="Cambria" pitchFamily="18" charset="0"/>
              </a:rPr>
              <a:t>«</a:t>
            </a:r>
            <a:r>
              <a:rPr lang="en-US" sz="1200" b="1" dirty="0" smtClean="0">
                <a:latin typeface="Cambria" pitchFamily="18" charset="0"/>
              </a:rPr>
              <a:t>Sophia </a:t>
            </a:r>
            <a:r>
              <a:rPr lang="en-US" sz="1200" b="1" dirty="0" err="1" smtClean="0">
                <a:latin typeface="Cambria" pitchFamily="18" charset="0"/>
              </a:rPr>
              <a:t>Antipolis</a:t>
            </a:r>
            <a:r>
              <a:rPr lang="ru-RU" sz="1200" b="1" dirty="0" smtClean="0">
                <a:latin typeface="Cambria" pitchFamily="18" charset="0"/>
              </a:rPr>
              <a:t>»</a:t>
            </a:r>
            <a:endParaRPr lang="en-US" sz="1200" b="1" dirty="0" smtClean="0">
              <a:latin typeface="Cambria" pitchFamily="18" charset="0"/>
            </a:endParaRPr>
          </a:p>
          <a:p>
            <a:pPr>
              <a:buNone/>
            </a:pPr>
            <a:endParaRPr lang="en-US" sz="1200" b="1" dirty="0" smtClean="0">
              <a:latin typeface="Cambria" pitchFamily="18" charset="0"/>
              <a:cs typeface="Times New Roman" pitchFamily="18" charset="0"/>
            </a:endParaRPr>
          </a:p>
          <a:p>
            <a:pPr>
              <a:buNone/>
            </a:pPr>
            <a:r>
              <a:rPr lang="en-US" sz="1200" b="1" dirty="0" smtClean="0">
                <a:latin typeface="Cambria" pitchFamily="18" charset="0"/>
                <a:cs typeface="Times New Roman" pitchFamily="18" charset="0"/>
              </a:rPr>
              <a:t>Korean technological institute of  automatics “</a:t>
            </a:r>
            <a:r>
              <a:rPr lang="en-US" sz="1200" b="1" dirty="0" err="1" smtClean="0">
                <a:latin typeface="Cambria" pitchFamily="18" charset="0"/>
                <a:cs typeface="Times New Roman" pitchFamily="18" charset="0"/>
              </a:rPr>
              <a:t>Katech</a:t>
            </a:r>
            <a:r>
              <a:rPr lang="en-US" sz="1200" b="1" dirty="0" smtClean="0">
                <a:latin typeface="Cambria" pitchFamily="18" charset="0"/>
                <a:cs typeface="Times New Roman" pitchFamily="18" charset="0"/>
              </a:rPr>
              <a:t>”</a:t>
            </a:r>
            <a:endParaRPr lang="en-US" sz="1200" b="1" dirty="0" smtClean="0">
              <a:latin typeface="Times New Roman" pitchFamily="18" charset="0"/>
              <a:cs typeface="Times New Roman" pitchFamily="18" charset="0"/>
            </a:endParaRPr>
          </a:p>
        </p:txBody>
      </p:sp>
      <p:pic>
        <p:nvPicPr>
          <p:cNvPr id="7" name="Picture 3" descr="C:\Documents and Settings\Администратор\Рабочий стол\images.png"/>
          <p:cNvPicPr>
            <a:picLocks noChangeAspect="1" noChangeArrowheads="1"/>
          </p:cNvPicPr>
          <p:nvPr/>
        </p:nvPicPr>
        <p:blipFill>
          <a:blip r:embed="rId2"/>
          <a:srcRect/>
          <a:stretch>
            <a:fillRect/>
          </a:stretch>
        </p:blipFill>
        <p:spPr bwMode="auto">
          <a:xfrm>
            <a:off x="285720" y="2071678"/>
            <a:ext cx="785818" cy="428628"/>
          </a:xfrm>
          <a:prstGeom prst="rect">
            <a:avLst/>
          </a:prstGeom>
          <a:noFill/>
        </p:spPr>
      </p:pic>
      <p:pic>
        <p:nvPicPr>
          <p:cNvPr id="2050" name="Picture 2" descr="C:\Documents and Settings\Администратор\Рабочий стол\125px-Flag_of_Germany.svg.png"/>
          <p:cNvPicPr>
            <a:picLocks noChangeAspect="1" noChangeArrowheads="1"/>
          </p:cNvPicPr>
          <p:nvPr/>
        </p:nvPicPr>
        <p:blipFill>
          <a:blip r:embed="rId3"/>
          <a:srcRect/>
          <a:stretch>
            <a:fillRect/>
          </a:stretch>
        </p:blipFill>
        <p:spPr bwMode="auto">
          <a:xfrm>
            <a:off x="285720" y="2857496"/>
            <a:ext cx="785818" cy="434840"/>
          </a:xfrm>
          <a:prstGeom prst="rect">
            <a:avLst/>
          </a:prstGeom>
          <a:noFill/>
        </p:spPr>
      </p:pic>
      <p:pic>
        <p:nvPicPr>
          <p:cNvPr id="24578" name="Picture 2" descr="C:\Documents and Settings\Администратор\Рабочий стол\флаг-китая.jpg"/>
          <p:cNvPicPr>
            <a:picLocks noChangeAspect="1" noChangeArrowheads="1"/>
          </p:cNvPicPr>
          <p:nvPr/>
        </p:nvPicPr>
        <p:blipFill>
          <a:blip r:embed="rId4" cstate="print"/>
          <a:srcRect/>
          <a:stretch>
            <a:fillRect/>
          </a:stretch>
        </p:blipFill>
        <p:spPr bwMode="auto">
          <a:xfrm>
            <a:off x="214282" y="1000108"/>
            <a:ext cx="841930" cy="428628"/>
          </a:xfrm>
          <a:prstGeom prst="rect">
            <a:avLst/>
          </a:prstGeom>
          <a:noFill/>
        </p:spPr>
      </p:pic>
      <p:pic>
        <p:nvPicPr>
          <p:cNvPr id="24579" name="Picture 3" descr="C:\Documents and Settings\Администратор\Рабочий стол\Flag_of_South_Korea.svg.png"/>
          <p:cNvPicPr>
            <a:picLocks noChangeAspect="1" noChangeArrowheads="1"/>
          </p:cNvPicPr>
          <p:nvPr/>
        </p:nvPicPr>
        <p:blipFill>
          <a:blip r:embed="rId5" cstate="print"/>
          <a:srcRect/>
          <a:stretch>
            <a:fillRect/>
          </a:stretch>
        </p:blipFill>
        <p:spPr bwMode="auto">
          <a:xfrm>
            <a:off x="357158" y="6143644"/>
            <a:ext cx="642942" cy="391356"/>
          </a:xfrm>
          <a:prstGeom prst="rect">
            <a:avLst/>
          </a:prstGeom>
          <a:noFill/>
        </p:spPr>
      </p:pic>
      <p:pic>
        <p:nvPicPr>
          <p:cNvPr id="24581" name="Picture 5" descr="C:\Documents and Settings\Администратор\Рабочий стол\000211_72754.jpg"/>
          <p:cNvPicPr>
            <a:picLocks noChangeAspect="1" noChangeArrowheads="1"/>
          </p:cNvPicPr>
          <p:nvPr/>
        </p:nvPicPr>
        <p:blipFill>
          <a:blip r:embed="rId6" cstate="print"/>
          <a:srcRect/>
          <a:stretch>
            <a:fillRect/>
          </a:stretch>
        </p:blipFill>
        <p:spPr bwMode="auto">
          <a:xfrm>
            <a:off x="285720" y="5143512"/>
            <a:ext cx="714380" cy="347872"/>
          </a:xfrm>
          <a:prstGeom prst="rect">
            <a:avLst/>
          </a:prstGeom>
          <a:noFill/>
        </p:spPr>
      </p:pic>
      <p:pic>
        <p:nvPicPr>
          <p:cNvPr id="24582" name="Picture 6" descr="C:\Documents and Settings\Администратор\Рабочий стол\загружено (1).png"/>
          <p:cNvPicPr>
            <a:picLocks noChangeAspect="1" noChangeArrowheads="1"/>
          </p:cNvPicPr>
          <p:nvPr/>
        </p:nvPicPr>
        <p:blipFill>
          <a:blip r:embed="rId7"/>
          <a:srcRect/>
          <a:stretch>
            <a:fillRect/>
          </a:stretch>
        </p:blipFill>
        <p:spPr bwMode="auto">
          <a:xfrm>
            <a:off x="285720" y="3857628"/>
            <a:ext cx="714380" cy="428628"/>
          </a:xfrm>
          <a:prstGeom prst="rect">
            <a:avLst/>
          </a:prstGeom>
          <a:noFill/>
        </p:spPr>
      </p:pic>
      <p:pic>
        <p:nvPicPr>
          <p:cNvPr id="24583" name="Picture 7" descr="C:\Documents and Settings\Администратор\Рабочий стол\200px-Civil_and_Naval_Ensign_of_France.svg.png"/>
          <p:cNvPicPr>
            <a:picLocks noChangeAspect="1" noChangeArrowheads="1"/>
          </p:cNvPicPr>
          <p:nvPr/>
        </p:nvPicPr>
        <p:blipFill>
          <a:blip r:embed="rId8"/>
          <a:srcRect/>
          <a:stretch>
            <a:fillRect/>
          </a:stretch>
        </p:blipFill>
        <p:spPr bwMode="auto">
          <a:xfrm>
            <a:off x="285720" y="5643578"/>
            <a:ext cx="714380" cy="357190"/>
          </a:xfrm>
          <a:prstGeom prst="rect">
            <a:avLst/>
          </a:prstGeom>
          <a:noFill/>
        </p:spPr>
      </p:pic>
      <p:pic>
        <p:nvPicPr>
          <p:cNvPr id="24586" name="Picture 10" descr="C:\Documents and Settings\Администратор\Рабочий стол\200px-Civil_Ensign_of_Slovenia.svg.png"/>
          <p:cNvPicPr>
            <a:picLocks noChangeAspect="1" noChangeArrowheads="1"/>
          </p:cNvPicPr>
          <p:nvPr/>
        </p:nvPicPr>
        <p:blipFill>
          <a:blip r:embed="rId9" cstate="print"/>
          <a:srcRect/>
          <a:stretch>
            <a:fillRect/>
          </a:stretch>
        </p:blipFill>
        <p:spPr bwMode="auto">
          <a:xfrm>
            <a:off x="285720" y="3357562"/>
            <a:ext cx="785818" cy="383898"/>
          </a:xfrm>
          <a:prstGeom prst="rect">
            <a:avLst/>
          </a:prstGeom>
          <a:noFill/>
        </p:spPr>
      </p:pic>
      <p:sp>
        <p:nvSpPr>
          <p:cNvPr id="19" name="Прямоугольник 18"/>
          <p:cNvSpPr/>
          <p:nvPr/>
        </p:nvSpPr>
        <p:spPr>
          <a:xfrm>
            <a:off x="2857488" y="285728"/>
            <a:ext cx="4214842" cy="369332"/>
          </a:xfrm>
          <a:prstGeom prst="rect">
            <a:avLst/>
          </a:prstGeom>
        </p:spPr>
        <p:txBody>
          <a:bodyPr wrap="square">
            <a:spAutoFit/>
          </a:bodyPr>
          <a:lstStyle/>
          <a:p>
            <a:pPr algn="ctr"/>
            <a:r>
              <a:rPr lang="en-US" b="1" dirty="0" smtClean="0"/>
              <a:t>Foreign partners</a:t>
            </a:r>
            <a:endParaRPr lang="ru-RU" dirty="0"/>
          </a:p>
        </p:txBody>
      </p:sp>
      <p:pic>
        <p:nvPicPr>
          <p:cNvPr id="27650" name="Picture 2" descr="https://upload.wikimedia.org/wikipedia/commons/thumb/c/c7/Flag_of_Kyrgyzstan.svg/250px-Flag_of_Kyrgyzstan.svg.png"/>
          <p:cNvPicPr>
            <a:picLocks noChangeAspect="1" noChangeArrowheads="1"/>
          </p:cNvPicPr>
          <p:nvPr/>
        </p:nvPicPr>
        <p:blipFill>
          <a:blip r:embed="rId10" cstate="print"/>
          <a:srcRect/>
          <a:stretch>
            <a:fillRect/>
          </a:stretch>
        </p:blipFill>
        <p:spPr bwMode="auto">
          <a:xfrm>
            <a:off x="285720" y="4500570"/>
            <a:ext cx="714380" cy="42862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1441</TotalTime>
  <Words>562</Words>
  <PresentationFormat>Экран (4:3)</PresentationFormat>
  <Paragraphs>89</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Поток</vt:lpstr>
      <vt:lpstr>Слайд 1</vt:lpstr>
      <vt:lpstr>Republic of Buryatia</vt:lpstr>
      <vt:lpstr>Слайд 3</vt:lpstr>
      <vt:lpstr>ESSUTM today</vt:lpstr>
      <vt:lpstr>ESSUTM Structure</vt:lpstr>
      <vt:lpstr>Scientific and industrial and technological base of the university include:</vt:lpstr>
      <vt:lpstr>International Cooperation</vt:lpstr>
      <vt:lpstr>Two-diploma educational programs:</vt:lpstr>
      <vt:lpstr>Слайд 9</vt:lpstr>
      <vt:lpstr>Students’ life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Siberia State University of Technology and Management</dc:title>
  <cp:lastModifiedBy>admin</cp:lastModifiedBy>
  <cp:revision>158</cp:revision>
  <dcterms:modified xsi:type="dcterms:W3CDTF">2019-05-30T01:35:14Z</dcterms:modified>
</cp:coreProperties>
</file>